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66" r:id="rId5"/>
    <p:sldId id="267" r:id="rId6"/>
    <p:sldId id="268" r:id="rId7"/>
    <p:sldId id="269" r:id="rId8"/>
    <p:sldId id="270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04F"/>
    <a:srgbClr val="FF9933"/>
    <a:srgbClr val="3399FF"/>
    <a:srgbClr val="66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7" autoAdjust="0"/>
    <p:restoredTop sz="94660"/>
  </p:normalViewPr>
  <p:slideViewPr>
    <p:cSldViewPr snapToGrid="0">
      <p:cViewPr>
        <p:scale>
          <a:sx n="75" d="100"/>
          <a:sy n="75" d="100"/>
        </p:scale>
        <p:origin x="168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1B74-2CDC-4641-948D-AD86869A4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DF4BD-CF4A-4780-8393-097D66B0C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B6527-52EC-47CB-8CDC-E8008C2E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A087-8921-4725-8360-BBC48B40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3782C-5F69-4174-8C69-ABB867EA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6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518E-516B-47DF-B23B-D010B14D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6E20E-A3E0-4C59-BD80-19944AC7C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98EB4-A778-4398-A464-FE4454B3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BC6B5-E475-432D-A7E3-77326B5A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1ED69-57D3-478B-A4B1-A1F8235B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9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28437-F11C-4484-80BF-56785FD4E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F6C77-1CD0-433E-B922-2D9561744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FC7E1-3FA3-460C-9388-8D263DF3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8565C-3244-447F-8E8D-98C8E599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A61A5-02AE-43E7-944C-4D3A19B4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5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F99A-3C63-4A5E-B73B-8ED4D7AA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885B-7319-47A5-84FD-FD13FF83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E5F5E-82D4-43FA-A2F4-F48FC106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D3C76-E486-4726-87AD-2C7177C4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05968-7717-4704-B0FB-57600C70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3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AB2B-FF45-42B9-A98C-C76181F3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7E635-1C28-4E5F-B877-C58ACCF6D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B76C6-51D1-403B-B423-41AAFFDD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7E9F4-FB8F-4826-BFAD-F76355F2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889D8-C4AF-4467-B2C8-CC5D7A00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8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2A0A-2911-4606-9C98-AA75DC5A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C4882-9CC2-46DA-83EA-A29596038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3CBD2-733C-4ADF-BBE1-CF1DDF53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3CC77-28B3-498B-9DF2-30500FD9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B3B03-4328-4CC6-BE90-C3AE4F29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53F16-7D24-44D0-8353-DBE54000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6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5974-17D4-451F-92FF-D46A95E94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F439A-7BEF-47E2-9130-EA2E1D77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88738-69E1-49DB-97DC-BF1E431D7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2AB98-8706-4220-B655-F2F1C84AA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32A643-A02E-4A06-BEC7-B17768DF8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3B1D81-0E99-4BDD-8FDB-6F11A481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289C39-7193-4583-82DF-9CA7B14E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71F6C-F178-4665-BB07-3339CD52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7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CED1-CF97-4496-8E44-1240C332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0D684-F1E3-4062-8196-F8C9A41D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3C04-B5A1-4639-9AC5-C512AA5E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A1BE4-B7D0-4A2F-B8C1-F5DAD1B7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D6D4F-93AB-452F-A805-2F59A03E2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B90D6-9723-4703-A333-ED4E4748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A8C7A-8020-476B-8E6B-46F8D669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8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08D6-93DA-450A-A444-1A2084E8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454E-0C11-4F4A-B363-13C5B699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7AF7A-2D9F-4FDE-B6F7-CCA66AFF1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FD381-1BB9-494D-A8CE-D0C8E4E9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5EFC7-F772-4D01-8769-619200A9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F6296-942C-41D1-903B-B69EB8A4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6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6BF5-6480-4365-A19C-3E4E07E8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859E8C-75D2-48AA-96FF-770AF1253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BC589-114F-4D48-92AC-161C0F020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1FF07-EBF7-44C6-8B80-8D877E608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9D230-3304-4C2B-B49A-07884666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ED3D3-1F62-492F-8943-A0CCCA35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7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3E98B-84ED-4E71-8F60-CA8F48C7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5892A-2FF1-4127-91F0-EA60D516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74167-79FA-4C34-A486-4EBB91616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81564-BADA-497D-B3AD-2CF07B596C2E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FFD94-50BD-46C4-B398-E6BB8B28E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A87A2-E452-411A-B45C-4396194B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F5F5C-833F-43C1-9BA3-CD2AF514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3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F4C07-284E-4FEF-9025-6614F6F4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11882" b="849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B3A1-A25A-4582-BFBF-93795A2DC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>
              <a:spcAft>
                <a:spcPts val="800"/>
              </a:spcAft>
            </a:pPr>
            <a:r>
              <a:rPr lang="en-US" sz="3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stories </a:t>
            </a:r>
            <a:br>
              <a:rPr lang="en-US" sz="3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3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 the</a:t>
            </a:r>
            <a:br>
              <a:rPr lang="en-US" sz="3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30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Saronic Gulf Maritime AIS dataset</a:t>
            </a:r>
            <a:br>
              <a:rPr lang="en-US" sz="3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30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30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5C32-41FF-4410-A3E0-84F1B9233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l-GR" sz="2000">
                <a:latin typeface="Century Gothic" panose="020B0502020202020204" pitchFamily="34" charset="0"/>
              </a:rPr>
              <a:t>Μια σύντομη παρουσίαση</a:t>
            </a:r>
            <a:endParaRPr lang="en-US" sz="200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777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F4C07-284E-4FEF-9025-6614F6F4A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6484" r="2410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B3A1-A25A-4582-BFBF-93795A2DC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>
              <a:spcAft>
                <a:spcPts val="800"/>
              </a:spcAft>
            </a:pPr>
            <a:br>
              <a:rPr lang="en-US" sz="4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4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48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65C32-41FF-4410-A3E0-84F1B9233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2" y="3961137"/>
            <a:ext cx="4023359" cy="1208141"/>
          </a:xfrm>
        </p:spPr>
        <p:txBody>
          <a:bodyPr>
            <a:normAutofit/>
          </a:bodyPr>
          <a:lstStyle/>
          <a:p>
            <a:pPr lvl="1" algn="l"/>
            <a:r>
              <a:rPr lang="en-US" sz="2400" b="1" dirty="0">
                <a:latin typeface="Century Gothic" panose="020B0502020202020204" pitchFamily="34" charset="0"/>
              </a:rPr>
              <a:t>Thank you!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19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9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B9B8-983E-4C3D-9286-1C2C17AF24C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Βασικά σημεία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2FC46E-63E9-47CD-BB96-0E0E1501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053" y="1292225"/>
            <a:ext cx="10210800" cy="396557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l-GR" sz="2400" i="1" dirty="0">
                <a:latin typeface="Century Gothic" panose="020B0502020202020204" pitchFamily="34" charset="0"/>
              </a:rPr>
              <a:t> </a:t>
            </a:r>
            <a:r>
              <a:rPr lang="el-GR" sz="2400" b="1" dirty="0">
                <a:latin typeface="Century Gothic" panose="020B0502020202020204" pitchFamily="34" charset="0"/>
              </a:rPr>
              <a:t>Φόρτωση δεδομένων </a:t>
            </a:r>
            <a:endParaRPr lang="en-US" sz="24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    </a:t>
            </a:r>
            <a:r>
              <a:rPr lang="el-GR" sz="2400" b="1" dirty="0">
                <a:latin typeface="Century Gothic" panose="020B0502020202020204" pitchFamily="34" charset="0"/>
              </a:rPr>
              <a:t>(</a:t>
            </a:r>
            <a:r>
              <a:rPr lang="en-US" sz="2400" b="1" dirty="0">
                <a:latin typeface="Century Gothic" panose="020B0502020202020204" pitchFamily="34" charset="0"/>
              </a:rPr>
              <a:t>data loading)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l-GR" sz="2400" i="1" dirty="0">
                <a:latin typeface="Century Gothic" panose="020B0502020202020204" pitchFamily="34" charset="0"/>
              </a:rPr>
              <a:t> </a:t>
            </a:r>
            <a:r>
              <a:rPr lang="el-GR" sz="2400" b="1" dirty="0">
                <a:latin typeface="Century Gothic" panose="020B0502020202020204" pitchFamily="34" charset="0"/>
              </a:rPr>
              <a:t>Γνωριμία με τα δεδομένα και προετοιμασία </a:t>
            </a:r>
            <a:endParaRPr lang="en-US" sz="24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    </a:t>
            </a:r>
            <a:r>
              <a:rPr lang="el-GR" sz="2400" b="1" dirty="0">
                <a:latin typeface="Century Gothic" panose="020B0502020202020204" pitchFamily="34" charset="0"/>
              </a:rPr>
              <a:t>(data acquaintance and preprocessing)</a:t>
            </a:r>
            <a:endParaRPr lang="en-US" sz="2400" b="1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l-GR" sz="2400" b="1" i="1" dirty="0">
                <a:latin typeface="Century Gothic" panose="020B0502020202020204" pitchFamily="34" charset="0"/>
              </a:rPr>
              <a:t> </a:t>
            </a:r>
            <a:r>
              <a:rPr lang="el-GR" sz="2400" b="1" dirty="0">
                <a:latin typeface="Century Gothic" panose="020B0502020202020204" pitchFamily="34" charset="0"/>
              </a:rPr>
              <a:t>Επεξεργασία και αναλυτική των δεδομένων </a:t>
            </a:r>
            <a:endParaRPr lang="en-US" sz="24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   </a:t>
            </a:r>
            <a:r>
              <a:rPr lang="el-GR" sz="2400" b="1" dirty="0">
                <a:latin typeface="Century Gothic" panose="020B0502020202020204" pitchFamily="34" charset="0"/>
              </a:rPr>
              <a:t>(data processing and analytics)</a:t>
            </a:r>
            <a:endParaRPr lang="en-US" sz="24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i="1" dirty="0">
                <a:latin typeface="Century Gothic" panose="020B0502020202020204" pitchFamily="34" charset="0"/>
              </a:rPr>
              <a:t>*</a:t>
            </a:r>
            <a:r>
              <a:rPr lang="el-GR" sz="1800" i="1" dirty="0">
                <a:latin typeface="Century Gothic" panose="020B0502020202020204" pitchFamily="34" charset="0"/>
              </a:rPr>
              <a:t> Σύμφωνα με τα παραπάνω βήματα θα δοθούν περιγραφικά τα αποτελέσματα που παράγονται με τη χρήση του εργαλείου </a:t>
            </a:r>
            <a:r>
              <a:rPr lang="en-US" sz="1800" i="1" dirty="0">
                <a:latin typeface="Century Gothic" panose="020B0502020202020204" pitchFamily="34" charset="0"/>
              </a:rPr>
              <a:t>QGIS </a:t>
            </a:r>
            <a:r>
              <a:rPr lang="el-GR" sz="1800" i="1" dirty="0">
                <a:latin typeface="Century Gothic" panose="020B0502020202020204" pitchFamily="34" charset="0"/>
              </a:rPr>
              <a:t>και της </a:t>
            </a:r>
            <a:r>
              <a:rPr lang="en-US" sz="1800" i="1" dirty="0">
                <a:latin typeface="Century Gothic" panose="020B0502020202020204" pitchFamily="34" charset="0"/>
              </a:rPr>
              <a:t>ST-Visions.</a:t>
            </a:r>
            <a:endParaRPr lang="en-US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370F5-219C-4803-9E7A-BA7769AA8ADC}"/>
              </a:ext>
            </a:extLst>
          </p:cNvPr>
          <p:cNvSpPr/>
          <p:nvPr/>
        </p:nvSpPr>
        <p:spPr>
          <a:xfrm>
            <a:off x="857053" y="1423988"/>
            <a:ext cx="721360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Ocean Freighter">
                <a:extLst>
                  <a:ext uri="{FF2B5EF4-FFF2-40B4-BE49-F238E27FC236}">
                    <a16:creationId xmlns:a16="http://schemas.microsoft.com/office/drawing/2014/main" id="{EFEC1B58-6FE0-48E9-9CFE-CFB68A6DD2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085118"/>
                  </p:ext>
                </p:extLst>
              </p:nvPr>
            </p:nvGraphicFramePr>
            <p:xfrm>
              <a:off x="9765073" y="-118465"/>
              <a:ext cx="1753828" cy="1608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3828" cy="1608809"/>
                    </a:xfrm>
                    <a:prstGeom prst="rect">
                      <a:avLst/>
                    </a:prstGeom>
                  </am3d:spPr>
                  <am3d:camera>
                    <am3d:pos x="0" y="0" z="5397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9" d="1000000"/>
                    <am3d:preTrans dx="0" dy="-7294635" dz="5260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55" ay="2103322" az="6009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8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Ocean Freighter">
                <a:extLst>
                  <a:ext uri="{FF2B5EF4-FFF2-40B4-BE49-F238E27FC236}">
                    <a16:creationId xmlns:a16="http://schemas.microsoft.com/office/drawing/2014/main" id="{EFEC1B58-6FE0-48E9-9CFE-CFB68A6DD2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5073" y="-118465"/>
                <a:ext cx="1753828" cy="16088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36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9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B9B8-983E-4C3D-9286-1C2C17AF24C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Αποτελέσματα (1/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7</a:t>
            </a:r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2FC46E-63E9-47CD-BB96-0E0E1501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87" y="1690689"/>
            <a:ext cx="6592130" cy="13776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l-GR" sz="2000" b="1" dirty="0">
                <a:latin typeface="Century Gothic" panose="020B0502020202020204" pitchFamily="34" charset="0"/>
              </a:rPr>
              <a:t>Το </a:t>
            </a:r>
            <a:r>
              <a:rPr lang="en-US" sz="2000" b="1" dirty="0">
                <a:latin typeface="Century Gothic" panose="020B0502020202020204" pitchFamily="34" charset="0"/>
              </a:rPr>
              <a:t>ER </a:t>
            </a:r>
            <a:r>
              <a:rPr lang="el-GR" sz="2000" b="1" dirty="0">
                <a:latin typeface="Century Gothic" panose="020B0502020202020204" pitchFamily="34" charset="0"/>
              </a:rPr>
              <a:t>διάγραμμα της βάσης δεδομένων μας </a:t>
            </a:r>
          </a:p>
          <a:p>
            <a:pPr marL="0" indent="0">
              <a:buNone/>
            </a:pPr>
            <a:endParaRPr lang="en-US" sz="2000" i="1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l-GR" sz="2000" b="1" dirty="0">
                <a:latin typeface="Century Gothic" panose="020B0502020202020204" pitchFamily="34" charset="0"/>
              </a:rPr>
              <a:t>Τα δεδομένα μας στον Σαρωνικό κόλπο (</a:t>
            </a:r>
            <a:r>
              <a:rPr lang="en-US" sz="2000" b="1" dirty="0">
                <a:latin typeface="Century Gothic" panose="020B0502020202020204" pitchFamily="34" charset="0"/>
              </a:rPr>
              <a:t>ais_dataset)</a:t>
            </a:r>
            <a:endParaRPr lang="el-GR" sz="20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370F5-219C-4803-9E7A-BA7769AA8ADC}"/>
              </a:ext>
            </a:extLst>
          </p:cNvPr>
          <p:cNvSpPr/>
          <p:nvPr/>
        </p:nvSpPr>
        <p:spPr>
          <a:xfrm>
            <a:off x="857053" y="1423988"/>
            <a:ext cx="721360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90945381-6C50-4119-B759-97BD6859B5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6135718"/>
                  </p:ext>
                </p:extLst>
              </p:nvPr>
            </p:nvGraphicFramePr>
            <p:xfrm>
              <a:off x="9752372" y="-139102"/>
              <a:ext cx="1753828" cy="1608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3828" cy="1608809"/>
                    </a:xfrm>
                    <a:prstGeom prst="rect">
                      <a:avLst/>
                    </a:prstGeom>
                  </am3d:spPr>
                  <am3d:camera>
                    <am3d:pos x="0" y="0" z="5397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9" d="1000000"/>
                    <am3d:preTrans dx="0" dy="-7294635" dz="5260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55" ay="2103322" az="6009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8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90945381-6C50-4119-B759-97BD6859B5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2372" y="-139102"/>
                <a:ext cx="1753828" cy="16088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2C193F-80B8-4E36-B68A-48D1F2B2D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17" y="2387600"/>
            <a:ext cx="5192896" cy="4378324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97D97764-97A5-4F37-B49C-7877453FE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7" y="3289300"/>
            <a:ext cx="6658112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6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9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B9B8-983E-4C3D-9286-1C2C17AF24C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Αποτελέσματα (2/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7</a:t>
            </a:r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2FC46E-63E9-47CD-BB96-0E0E1501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0" y="1717367"/>
            <a:ext cx="5884460" cy="933450"/>
          </a:xfrm>
          <a:noFill/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000" i="1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l-GR" sz="2000" i="1" dirty="0">
                <a:latin typeface="Century Gothic" panose="020B0502020202020204" pitchFamily="34" charset="0"/>
              </a:rPr>
              <a:t> </a:t>
            </a:r>
            <a:r>
              <a:rPr lang="el-GR" sz="2000" b="1" i="1" dirty="0">
                <a:latin typeface="Century Gothic" panose="020B0502020202020204" pitchFamily="34" charset="0"/>
              </a:rPr>
              <a:t>Ιστόγραμμα της ταχύτητας ανά σημείο </a:t>
            </a:r>
          </a:p>
          <a:p>
            <a:pPr marL="0" indent="0">
              <a:buNone/>
            </a:pPr>
            <a:r>
              <a:rPr lang="el-GR" sz="2000" b="1" i="1" dirty="0">
                <a:latin typeface="Century Gothic" panose="020B0502020202020204" pitchFamily="34" charset="0"/>
              </a:rPr>
              <a:t>    (μετά τον καθαρισμό με βάση την ταχύτητα)</a:t>
            </a:r>
          </a:p>
          <a:p>
            <a:pPr marL="0" indent="0">
              <a:buNone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370F5-219C-4803-9E7A-BA7769AA8ADC}"/>
              </a:ext>
            </a:extLst>
          </p:cNvPr>
          <p:cNvSpPr/>
          <p:nvPr/>
        </p:nvSpPr>
        <p:spPr>
          <a:xfrm>
            <a:off x="857053" y="1423988"/>
            <a:ext cx="721360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CEE371FB-233D-4C1A-9F9A-FC0E78294A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2043403"/>
                  </p:ext>
                </p:extLst>
              </p:nvPr>
            </p:nvGraphicFramePr>
            <p:xfrm>
              <a:off x="9726973" y="-184821"/>
              <a:ext cx="1753828" cy="1608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3828" cy="1608809"/>
                    </a:xfrm>
                    <a:prstGeom prst="rect">
                      <a:avLst/>
                    </a:prstGeom>
                  </am3d:spPr>
                  <am3d:camera>
                    <am3d:pos x="0" y="0" z="5397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9" d="1000000"/>
                    <am3d:preTrans dx="0" dy="-7294635" dz="5260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55" ay="2103322" az="6009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8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CEE371FB-233D-4C1A-9F9A-FC0E78294A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6973" y="-184821"/>
                <a:ext cx="1753828" cy="160880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2BE34C5-4E9B-41C4-B818-FAAC9343D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30" y="1491543"/>
            <a:ext cx="6197600" cy="344619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A2A4707-7A59-4AFE-9F15-5BB9B40BD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1801"/>
            <a:ext cx="6123579" cy="3446199"/>
          </a:xfrm>
          <a:prstGeom prst="rect">
            <a:avLst/>
          </a:prstGeom>
        </p:spPr>
      </p:pic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5EB434C3-3066-4563-809C-93999345D834}"/>
              </a:ext>
            </a:extLst>
          </p:cNvPr>
          <p:cNvSpPr txBox="1">
            <a:spLocks/>
          </p:cNvSpPr>
          <p:nvPr/>
        </p:nvSpPr>
        <p:spPr>
          <a:xfrm>
            <a:off x="6505576" y="5517443"/>
            <a:ext cx="5526680" cy="97543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l-GR" sz="2000" b="1" i="1" dirty="0">
                <a:latin typeface="Century Gothic" panose="020B0502020202020204" pitchFamily="34" charset="0"/>
              </a:rPr>
              <a:t> Η κατανομή των σημάτων AIS που λαμβάνονται ανά ώρα της ημέρας</a:t>
            </a:r>
            <a:endParaRPr lang="el-GR" sz="20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0006D52-7394-480C-AF5D-AD53C2652B8A}"/>
              </a:ext>
            </a:extLst>
          </p:cNvPr>
          <p:cNvSpPr/>
          <p:nvPr/>
        </p:nvSpPr>
        <p:spPr>
          <a:xfrm>
            <a:off x="2774453" y="2817106"/>
            <a:ext cx="409575" cy="373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0BC7988E-7034-458D-A66B-B92B0A08D470}"/>
              </a:ext>
            </a:extLst>
          </p:cNvPr>
          <p:cNvSpPr/>
          <p:nvPr/>
        </p:nvSpPr>
        <p:spPr>
          <a:xfrm>
            <a:off x="9153525" y="5305425"/>
            <a:ext cx="419100" cy="4191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9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B9B8-983E-4C3D-9286-1C2C17AF24C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Αποτελέσματα (3/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7</a:t>
            </a:r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2FC46E-63E9-47CD-BB96-0E0E1501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828" y="1773449"/>
            <a:ext cx="2346372" cy="165555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l-GR" sz="2000" i="1" dirty="0">
                <a:latin typeface="Century Gothic" panose="020B0502020202020204" pitchFamily="34" charset="0"/>
              </a:rPr>
              <a:t> </a:t>
            </a:r>
            <a:r>
              <a:rPr lang="el-GR" sz="2000" b="1" i="1" dirty="0">
                <a:latin typeface="Century Gothic" panose="020B0502020202020204" pitchFamily="34" charset="0"/>
              </a:rPr>
              <a:t>Πολύγωνα ακτογραμμών και ταξινόμηση των τροχιών</a:t>
            </a:r>
          </a:p>
          <a:p>
            <a:pPr marL="0" indent="0">
              <a:buNone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370F5-219C-4803-9E7A-BA7769AA8ADC}"/>
              </a:ext>
            </a:extLst>
          </p:cNvPr>
          <p:cNvSpPr/>
          <p:nvPr/>
        </p:nvSpPr>
        <p:spPr>
          <a:xfrm>
            <a:off x="857053" y="1423988"/>
            <a:ext cx="721360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389E2C06-8467-41F9-A18A-A0BE266BFD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8107575"/>
                  </p:ext>
                </p:extLst>
              </p:nvPr>
            </p:nvGraphicFramePr>
            <p:xfrm>
              <a:off x="9739673" y="-184821"/>
              <a:ext cx="1753828" cy="1608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3828" cy="1608809"/>
                    </a:xfrm>
                    <a:prstGeom prst="rect">
                      <a:avLst/>
                    </a:prstGeom>
                  </am3d:spPr>
                  <am3d:camera>
                    <am3d:pos x="0" y="0" z="5397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9" d="1000000"/>
                    <am3d:preTrans dx="0" dy="-7294635" dz="5260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55" ay="2103322" az="6009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8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389E2C06-8467-41F9-A18A-A0BE266BFD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9673" y="-184821"/>
                <a:ext cx="1753828" cy="16088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B899C8D4-4C6D-4313-90A9-30466B41A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974"/>
            <a:ext cx="4968828" cy="4787901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40D8B97C-BBFA-46E0-8203-3D57D75CB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690688"/>
            <a:ext cx="4862380" cy="4802187"/>
          </a:xfrm>
          <a:prstGeom prst="rect">
            <a:avLst/>
          </a:prstGeom>
        </p:spPr>
      </p:pic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58421D35-6554-41AB-B7AD-82AD1FA9F527}"/>
              </a:ext>
            </a:extLst>
          </p:cNvPr>
          <p:cNvSpPr txBox="1">
            <a:spLocks/>
          </p:cNvSpPr>
          <p:nvPr/>
        </p:nvSpPr>
        <p:spPr>
          <a:xfrm>
            <a:off x="4922814" y="4531625"/>
            <a:ext cx="2346372" cy="12428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l-GR" sz="2000" i="1" dirty="0">
                <a:latin typeface="Century Gothic" panose="020B0502020202020204" pitchFamily="34" charset="0"/>
              </a:rPr>
              <a:t> </a:t>
            </a:r>
            <a:r>
              <a:rPr lang="en-US" sz="2000" b="1" i="1" dirty="0">
                <a:latin typeface="Century Gothic" panose="020B0502020202020204" pitchFamily="34" charset="0"/>
              </a:rPr>
              <a:t>Temporal Segmentation</a:t>
            </a:r>
            <a:endParaRPr lang="el-GR" sz="2000" b="1" i="1" dirty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5FE51DC-CC75-4C96-AE38-10428E2189B0}"/>
              </a:ext>
            </a:extLst>
          </p:cNvPr>
          <p:cNvSpPr/>
          <p:nvPr/>
        </p:nvSpPr>
        <p:spPr>
          <a:xfrm>
            <a:off x="5994400" y="5638800"/>
            <a:ext cx="419100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3E816C3-CEB1-41B5-86EF-A6D5ADAB4165}"/>
              </a:ext>
            </a:extLst>
          </p:cNvPr>
          <p:cNvSpPr/>
          <p:nvPr/>
        </p:nvSpPr>
        <p:spPr>
          <a:xfrm>
            <a:off x="5994400" y="3429000"/>
            <a:ext cx="419100" cy="520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6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9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B9B8-983E-4C3D-9286-1C2C17AF24C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Αποτελέσματα (4/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7</a:t>
            </a:r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2FC46E-63E9-47CD-BB96-0E0E1501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9243"/>
            <a:ext cx="5078516" cy="988696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l-GR" sz="1800" b="1" i="1" dirty="0">
                <a:latin typeface="Century Gothic" panose="020B0502020202020204" pitchFamily="34" charset="0"/>
              </a:rPr>
              <a:t>Τα λιμάνια του Πειραιά και της Αίγινας ως πολύγωνα</a:t>
            </a:r>
          </a:p>
          <a:p>
            <a:pPr marL="0" indent="0">
              <a:buNone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370F5-219C-4803-9E7A-BA7769AA8ADC}"/>
              </a:ext>
            </a:extLst>
          </p:cNvPr>
          <p:cNvSpPr/>
          <p:nvPr/>
        </p:nvSpPr>
        <p:spPr>
          <a:xfrm>
            <a:off x="857053" y="1423988"/>
            <a:ext cx="721360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AA692467-C3B0-4429-B4D5-184199731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5597588"/>
                  </p:ext>
                </p:extLst>
              </p:nvPr>
            </p:nvGraphicFramePr>
            <p:xfrm>
              <a:off x="9765073" y="-184821"/>
              <a:ext cx="1753828" cy="1608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3828" cy="1608809"/>
                    </a:xfrm>
                    <a:prstGeom prst="rect">
                      <a:avLst/>
                    </a:prstGeom>
                  </am3d:spPr>
                  <am3d:camera>
                    <am3d:pos x="0" y="0" z="5397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9" d="1000000"/>
                    <am3d:preTrans dx="0" dy="-7294635" dz="5260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55" ay="2103322" az="6009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8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AA692467-C3B0-4429-B4D5-184199731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5073" y="-184821"/>
                <a:ext cx="1753828" cy="1608809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1B36744-E1C9-49AC-887B-C3B541048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0011"/>
            <a:ext cx="5078516" cy="4203700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BC0BF6CA-BF58-44EF-B13B-EBC89BEFD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85" y="2640011"/>
            <a:ext cx="5078516" cy="4203700"/>
          </a:xfrm>
          <a:prstGeom prst="rect">
            <a:avLst/>
          </a:prstGeom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85CDD954-660C-44BA-B924-8D27370FE13E}"/>
              </a:ext>
            </a:extLst>
          </p:cNvPr>
          <p:cNvSpPr txBox="1">
            <a:spLocks/>
          </p:cNvSpPr>
          <p:nvPr/>
        </p:nvSpPr>
        <p:spPr>
          <a:xfrm>
            <a:off x="7113484" y="1559243"/>
            <a:ext cx="5078516" cy="9886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l-GR" sz="2000" b="1" i="1" dirty="0">
                <a:latin typeface="Century Gothic" panose="020B0502020202020204" pitchFamily="34" charset="0"/>
              </a:rPr>
              <a:t>Οι τροχιές των</a:t>
            </a:r>
            <a:r>
              <a:rPr lang="en-US" sz="2000" b="1" i="1" dirty="0">
                <a:latin typeface="Century Gothic" panose="020B0502020202020204" pitchFamily="34" charset="0"/>
              </a:rPr>
              <a:t> </a:t>
            </a:r>
            <a:r>
              <a:rPr lang="el-GR" sz="2000" b="1" i="1" dirty="0">
                <a:latin typeface="Century Gothic" panose="020B0502020202020204" pitchFamily="34" charset="0"/>
              </a:rPr>
              <a:t>πλοίων που εκτελούν το δρομολόγιο Πειραιάς-Αίγινα(κύριο λιμάνι) στις 05-08-2018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03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9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B9B8-983E-4C3D-9286-1C2C17AF24C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Αποτελέσματα (5/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7</a:t>
            </a:r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2FC46E-63E9-47CD-BB96-0E0E1501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700"/>
            <a:ext cx="4152900" cy="4902199"/>
          </a:xfrm>
          <a:noFill/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370F5-219C-4803-9E7A-BA7769AA8ADC}"/>
              </a:ext>
            </a:extLst>
          </p:cNvPr>
          <p:cNvSpPr/>
          <p:nvPr/>
        </p:nvSpPr>
        <p:spPr>
          <a:xfrm>
            <a:off x="857053" y="1423988"/>
            <a:ext cx="721360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8BF0F82C-C139-473C-8A14-E5787E7913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2530442"/>
                  </p:ext>
                </p:extLst>
              </p:nvPr>
            </p:nvGraphicFramePr>
            <p:xfrm>
              <a:off x="9618825" y="-184821"/>
              <a:ext cx="1753828" cy="1608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3828" cy="1608809"/>
                    </a:xfrm>
                    <a:prstGeom prst="rect">
                      <a:avLst/>
                    </a:prstGeom>
                  </am3d:spPr>
                  <am3d:camera>
                    <am3d:pos x="0" y="0" z="5397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9" d="1000000"/>
                    <am3d:preTrans dx="0" dy="-7294635" dz="5260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55" ay="2103322" az="6009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8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8BF0F82C-C139-473C-8A14-E5787E7913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8825" y="-184821"/>
                <a:ext cx="1753828" cy="16088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A8E5C3B-AC07-4FF9-95FB-DC49D460C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" y="1631476"/>
            <a:ext cx="5250138" cy="5180806"/>
          </a:xfrm>
          <a:prstGeom prst="rect">
            <a:avLst/>
          </a:prstGeom>
        </p:spPr>
      </p:pic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91801065-9233-4260-B28E-F1B75C928329}"/>
              </a:ext>
            </a:extLst>
          </p:cNvPr>
          <p:cNvSpPr txBox="1">
            <a:spLocks/>
          </p:cNvSpPr>
          <p:nvPr/>
        </p:nvSpPr>
        <p:spPr>
          <a:xfrm>
            <a:off x="5905500" y="3017478"/>
            <a:ext cx="5829300" cy="13255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2000" b="1" i="1" dirty="0">
                <a:latin typeface="Century Gothic" panose="020B0502020202020204" pitchFamily="34" charset="0"/>
              </a:rPr>
              <a:t>Temporal Alignment </a:t>
            </a:r>
            <a:r>
              <a:rPr lang="el-GR" sz="2000" b="1" i="1" dirty="0">
                <a:latin typeface="Century Gothic" panose="020B0502020202020204" pitchFamily="34" charset="0"/>
              </a:rPr>
              <a:t>των τροχιών για ένα συγκεκριμένο </a:t>
            </a:r>
            <a:r>
              <a:rPr lang="en-US" sz="2000" b="1" i="1" dirty="0">
                <a:latin typeface="Century Gothic" panose="020B0502020202020204" pitchFamily="34" charset="0"/>
              </a:rPr>
              <a:t>mmsi</a:t>
            </a:r>
            <a:endParaRPr lang="el-GR" sz="2000" b="1" i="1" dirty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3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9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B9B8-983E-4C3D-9286-1C2C17AF24C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Αποτελέσματα (6/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7</a:t>
            </a:r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2FC46E-63E9-47CD-BB96-0E0E1501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751" y="1516874"/>
            <a:ext cx="10121900" cy="663892"/>
          </a:xfrm>
          <a:noFill/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i="1" dirty="0">
                <a:latin typeface="Century Gothic" panose="020B0502020202020204" pitchFamily="34" charset="0"/>
              </a:rPr>
              <a:t> </a:t>
            </a:r>
            <a:r>
              <a:rPr lang="el-GR" sz="2000" b="1" i="1" dirty="0">
                <a:latin typeface="Century Gothic" panose="020B0502020202020204" pitchFamily="34" charset="0"/>
              </a:rPr>
              <a:t>Εύρεση πυκνών περιοχών (</a:t>
            </a:r>
            <a:r>
              <a:rPr lang="en-US" sz="2000" b="1" i="1" dirty="0">
                <a:latin typeface="Century Gothic" panose="020B0502020202020204" pitchFamily="34" charset="0"/>
              </a:rPr>
              <a:t>hot-spots) </a:t>
            </a:r>
            <a:r>
              <a:rPr lang="el-GR" sz="2000" b="1" i="1" dirty="0">
                <a:latin typeface="Century Gothic" panose="020B0502020202020204" pitchFamily="34" charset="0"/>
              </a:rPr>
              <a:t>γύρω από την περιοχή της Αίγινας	</a:t>
            </a: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370F5-219C-4803-9E7A-BA7769AA8ADC}"/>
              </a:ext>
            </a:extLst>
          </p:cNvPr>
          <p:cNvSpPr/>
          <p:nvPr/>
        </p:nvSpPr>
        <p:spPr>
          <a:xfrm>
            <a:off x="857053" y="1423988"/>
            <a:ext cx="721360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74FAA3B3-4706-439B-B81E-ECE43CDEDD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3588059"/>
                  </p:ext>
                </p:extLst>
              </p:nvPr>
            </p:nvGraphicFramePr>
            <p:xfrm>
              <a:off x="9739673" y="-139102"/>
              <a:ext cx="1753828" cy="1608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3828" cy="1608809"/>
                    </a:xfrm>
                    <a:prstGeom prst="rect">
                      <a:avLst/>
                    </a:prstGeom>
                  </am3d:spPr>
                  <am3d:camera>
                    <am3d:pos x="0" y="0" z="5397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9" d="1000000"/>
                    <am3d:preTrans dx="0" dy="-7294635" dz="5260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55" ay="2103322" az="6009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8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74FAA3B3-4706-439B-B81E-ECE43CDED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9673" y="-139102"/>
                <a:ext cx="1753828" cy="16088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9DD747CA-31E4-4AC1-9FF2-5AC7DE5A9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373335"/>
            <a:ext cx="4329547" cy="4382589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11C2A6C-8E5A-4D67-BA6A-207A565D4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53" y="2373335"/>
            <a:ext cx="4329547" cy="433612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9AD27A72-2E87-4B80-9278-7CF2FBA6F8AA}"/>
              </a:ext>
            </a:extLst>
          </p:cNvPr>
          <p:cNvSpPr/>
          <p:nvPr/>
        </p:nvSpPr>
        <p:spPr>
          <a:xfrm>
            <a:off x="4838700" y="3429000"/>
            <a:ext cx="1054100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DB8E92-B408-49F5-8D86-AA39CA1078A3}"/>
              </a:ext>
            </a:extLst>
          </p:cNvPr>
          <p:cNvSpPr/>
          <p:nvPr/>
        </p:nvSpPr>
        <p:spPr>
          <a:xfrm>
            <a:off x="6477000" y="5384800"/>
            <a:ext cx="914400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C92604BD-E8F1-462E-B620-E2155161A07E}"/>
              </a:ext>
            </a:extLst>
          </p:cNvPr>
          <p:cNvSpPr txBox="1">
            <a:spLocks/>
          </p:cNvSpPr>
          <p:nvPr/>
        </p:nvSpPr>
        <p:spPr>
          <a:xfrm>
            <a:off x="4667827" y="2909746"/>
            <a:ext cx="1428173" cy="58399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b="1" i="1" dirty="0">
                <a:latin typeface="Century Gothic" panose="020B0502020202020204" pitchFamily="34" charset="0"/>
              </a:rPr>
              <a:t>DBSCAN</a:t>
            </a: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i="1" dirty="0">
              <a:latin typeface="Century Gothic" panose="020B0502020202020204" pitchFamily="34" charset="0"/>
            </a:endParaRP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0011D3FD-DEED-4AE5-9F68-81A1ED6495A2}"/>
              </a:ext>
            </a:extLst>
          </p:cNvPr>
          <p:cNvSpPr txBox="1">
            <a:spLocks/>
          </p:cNvSpPr>
          <p:nvPr/>
        </p:nvSpPr>
        <p:spPr>
          <a:xfrm>
            <a:off x="6096000" y="4968767"/>
            <a:ext cx="1542473" cy="58399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b="1" i="1" dirty="0">
                <a:latin typeface="Century Gothic" panose="020B0502020202020204" pitchFamily="34" charset="0"/>
              </a:rPr>
              <a:t>K-MEANS</a:t>
            </a: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7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9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B9B8-983E-4C3D-9286-1C2C17AF24C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Αποτελέσματα (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7</a:t>
            </a:r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/</a:t>
            </a:r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</a:rPr>
              <a:t>7</a:t>
            </a:r>
            <a:r>
              <a:rPr lang="el-GR" b="1" dirty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  <a:endParaRPr lang="en-US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9370F5-219C-4803-9E7A-BA7769AA8ADC}"/>
              </a:ext>
            </a:extLst>
          </p:cNvPr>
          <p:cNvSpPr/>
          <p:nvPr/>
        </p:nvSpPr>
        <p:spPr>
          <a:xfrm>
            <a:off x="857053" y="1423988"/>
            <a:ext cx="721360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9C939EEA-198A-4120-AFD4-DEB5974051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7937300"/>
                  </p:ext>
                </p:extLst>
              </p:nvPr>
            </p:nvGraphicFramePr>
            <p:xfrm>
              <a:off x="9726973" y="-279400"/>
              <a:ext cx="1753828" cy="16088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3828" cy="1608809"/>
                    </a:xfrm>
                    <a:prstGeom prst="rect">
                      <a:avLst/>
                    </a:prstGeom>
                  </am3d:spPr>
                  <am3d:camera>
                    <am3d:pos x="0" y="0" z="5397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49" d="1000000"/>
                    <am3d:preTrans dx="0" dy="-7294635" dz="52608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55" ay="2103322" az="6009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8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Ocean Freighter">
                <a:extLst>
                  <a:ext uri="{FF2B5EF4-FFF2-40B4-BE49-F238E27FC236}">
                    <a16:creationId xmlns:a16="http://schemas.microsoft.com/office/drawing/2014/main" id="{9C939EEA-198A-4120-AFD4-DEB5974051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6973" y="-279400"/>
                <a:ext cx="1753828" cy="160880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22064B2E-B29A-4747-B844-A1B70916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7" y="1423035"/>
            <a:ext cx="5365749" cy="818339"/>
          </a:xfrm>
          <a:noFill/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600" b="1" i="1" dirty="0">
                <a:latin typeface="Century Gothic" panose="020B0502020202020204" pitchFamily="34" charset="0"/>
              </a:rPr>
              <a:t>…</a:t>
            </a:r>
            <a:r>
              <a:rPr lang="el-GR" sz="2600" b="1" i="1" dirty="0">
                <a:latin typeface="Century Gothic" panose="020B0502020202020204" pitchFamily="34" charset="0"/>
              </a:rPr>
              <a:t>με χρήση του αλγορίθμου </a:t>
            </a:r>
            <a:r>
              <a:rPr lang="en-US" sz="2600" b="1" i="1" dirty="0">
                <a:latin typeface="Century Gothic" panose="020B0502020202020204" pitchFamily="34" charset="0"/>
              </a:rPr>
              <a:t>OPTICS</a:t>
            </a:r>
            <a:r>
              <a:rPr lang="el-GR" sz="2000" b="1" i="1" dirty="0">
                <a:latin typeface="Century Gothic" panose="020B0502020202020204" pitchFamily="34" charset="0"/>
              </a:rPr>
              <a:t>	</a:t>
            </a:r>
            <a:endParaRPr lang="el-GR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421F8798-0BF0-4D5D-9825-FCF209A8D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13" y="2137512"/>
            <a:ext cx="4699000" cy="4691804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3490C349-D5E4-4D33-9E6E-A91C02968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98" y="2137512"/>
            <a:ext cx="4762979" cy="46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228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Wingdings</vt:lpstr>
      <vt:lpstr>Office Theme</vt:lpstr>
      <vt:lpstr>Data stories  on the Saronic Gulf Maritime AIS dataset  </vt:lpstr>
      <vt:lpstr>Βασικά σημεία</vt:lpstr>
      <vt:lpstr>Αποτελέσματα (1/7)</vt:lpstr>
      <vt:lpstr>Αποτελέσματα (2/7)</vt:lpstr>
      <vt:lpstr>Αποτελέσματα (3/7)</vt:lpstr>
      <vt:lpstr>Αποτελέσματα (4/7)</vt:lpstr>
      <vt:lpstr>Αποτελέσματα (5/7)</vt:lpstr>
      <vt:lpstr>Αποτελέσματα (6/7)</vt:lpstr>
      <vt:lpstr>Αποτελέσματα (7/7)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 Αυτόματος Χρωματισμός Ασπρόμαυρης Εικόνας  με Χρήση Τεχνικών Μηχανικής Μάθησης »</dc:title>
  <dc:creator>Nikolas Demenopoulos</dc:creator>
  <cp:lastModifiedBy>Nikolas Demenopoulos</cp:lastModifiedBy>
  <cp:revision>11</cp:revision>
  <dcterms:created xsi:type="dcterms:W3CDTF">2021-09-20T18:21:13Z</dcterms:created>
  <dcterms:modified xsi:type="dcterms:W3CDTF">2021-10-05T14:28:33Z</dcterms:modified>
</cp:coreProperties>
</file>